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handoutMasterIdLst>
    <p:handoutMasterId r:id="rId22"/>
  </p:handoutMasterIdLst>
  <p:sldIdLst>
    <p:sldId id="256" r:id="rId2"/>
    <p:sldId id="257" r:id="rId3"/>
    <p:sldId id="258" r:id="rId4"/>
    <p:sldId id="272" r:id="rId5"/>
    <p:sldId id="259" r:id="rId6"/>
    <p:sldId id="260" r:id="rId7"/>
    <p:sldId id="262" r:id="rId8"/>
    <p:sldId id="261" r:id="rId9"/>
    <p:sldId id="263" r:id="rId10"/>
    <p:sldId id="270" r:id="rId11"/>
    <p:sldId id="274" r:id="rId12"/>
    <p:sldId id="275" r:id="rId13"/>
    <p:sldId id="271" r:id="rId14"/>
    <p:sldId id="264" r:id="rId15"/>
    <p:sldId id="266" r:id="rId16"/>
    <p:sldId id="265" r:id="rId17"/>
    <p:sldId id="267" r:id="rId18"/>
    <p:sldId id="268" r:id="rId19"/>
    <p:sldId id="269" r:id="rId20"/>
  </p:sldIdLst>
  <p:sldSz cx="12192000" cy="6858000"/>
  <p:notesSz cx="7077075" cy="93694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58" d="100"/>
          <a:sy n="58" d="100"/>
        </p:scale>
        <p:origin x="-102" y="-3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4008438" y="0"/>
            <a:ext cx="3067050" cy="469900"/>
          </a:xfrm>
          <a:prstGeom prst="rect">
            <a:avLst/>
          </a:prstGeom>
        </p:spPr>
        <p:txBody>
          <a:bodyPr vert="horz" lIns="91440" tIns="45720" rIns="91440" bIns="45720" rtlCol="0"/>
          <a:lstStyle>
            <a:lvl1pPr algn="r">
              <a:defRPr sz="1200"/>
            </a:lvl1pPr>
          </a:lstStyle>
          <a:p>
            <a:fld id="{7253395D-91A7-48E8-A1F9-41F00D42A26F}" type="datetimeFigureOut">
              <a:rPr lang="en-GB" smtClean="0"/>
              <a:t>09/10/2015</a:t>
            </a:fld>
            <a:endParaRPr lang="en-GB"/>
          </a:p>
        </p:txBody>
      </p:sp>
      <p:sp>
        <p:nvSpPr>
          <p:cNvPr id="4" name="Footer Placeholder 3"/>
          <p:cNvSpPr>
            <a:spLocks noGrp="1"/>
          </p:cNvSpPr>
          <p:nvPr>
            <p:ph type="ftr" sz="quarter" idx="2"/>
          </p:nvPr>
        </p:nvSpPr>
        <p:spPr>
          <a:xfrm>
            <a:off x="0" y="8899525"/>
            <a:ext cx="3067050" cy="4699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4008438" y="8899525"/>
            <a:ext cx="3067050" cy="469900"/>
          </a:xfrm>
          <a:prstGeom prst="rect">
            <a:avLst/>
          </a:prstGeom>
        </p:spPr>
        <p:txBody>
          <a:bodyPr vert="horz" lIns="91440" tIns="45720" rIns="91440" bIns="45720" rtlCol="0" anchor="b"/>
          <a:lstStyle>
            <a:lvl1pPr algn="r">
              <a:defRPr sz="1200"/>
            </a:lvl1pPr>
          </a:lstStyle>
          <a:p>
            <a:fld id="{6CC24628-4BD8-40FD-9FBD-ACC87C2586D1}" type="slidenum">
              <a:rPr lang="en-GB" smtClean="0"/>
              <a:t>‹#›</a:t>
            </a:fld>
            <a:endParaRPr lang="en-GB"/>
          </a:p>
        </p:txBody>
      </p:sp>
    </p:spTree>
    <p:extLst>
      <p:ext uri="{BB962C8B-B14F-4D97-AF65-F5344CB8AC3E}">
        <p14:creationId xmlns:p14="http://schemas.microsoft.com/office/powerpoint/2010/main" val="4349133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70098"/>
          </a:xfrm>
          <a:prstGeom prst="rect">
            <a:avLst/>
          </a:prstGeom>
        </p:spPr>
        <p:txBody>
          <a:bodyPr vert="horz" lIns="93973" tIns="46986" rIns="93973" bIns="46986" rtlCol="0"/>
          <a:lstStyle>
            <a:lvl1pPr algn="l">
              <a:defRPr sz="1200"/>
            </a:lvl1pPr>
          </a:lstStyle>
          <a:p>
            <a:endParaRPr lang="en-GB"/>
          </a:p>
        </p:txBody>
      </p:sp>
      <p:sp>
        <p:nvSpPr>
          <p:cNvPr id="3" name="Date Placeholder 2"/>
          <p:cNvSpPr>
            <a:spLocks noGrp="1"/>
          </p:cNvSpPr>
          <p:nvPr>
            <p:ph type="dt" idx="1"/>
          </p:nvPr>
        </p:nvSpPr>
        <p:spPr>
          <a:xfrm>
            <a:off x="4008705" y="0"/>
            <a:ext cx="3066733" cy="470098"/>
          </a:xfrm>
          <a:prstGeom prst="rect">
            <a:avLst/>
          </a:prstGeom>
        </p:spPr>
        <p:txBody>
          <a:bodyPr vert="horz" lIns="93973" tIns="46986" rIns="93973" bIns="46986" rtlCol="0"/>
          <a:lstStyle>
            <a:lvl1pPr algn="r">
              <a:defRPr sz="1200"/>
            </a:lvl1pPr>
          </a:lstStyle>
          <a:p>
            <a:fld id="{723F188D-6877-48BF-924D-6A5C05B13278}" type="datetimeFigureOut">
              <a:rPr lang="en-GB" smtClean="0"/>
              <a:t>09/10/2015</a:t>
            </a:fld>
            <a:endParaRPr lang="en-GB"/>
          </a:p>
        </p:txBody>
      </p:sp>
      <p:sp>
        <p:nvSpPr>
          <p:cNvPr id="4" name="Slide Image Placeholder 3"/>
          <p:cNvSpPr>
            <a:spLocks noGrp="1" noRot="1" noChangeAspect="1"/>
          </p:cNvSpPr>
          <p:nvPr>
            <p:ph type="sldImg" idx="2"/>
          </p:nvPr>
        </p:nvSpPr>
        <p:spPr>
          <a:xfrm>
            <a:off x="727075" y="1171575"/>
            <a:ext cx="5622925" cy="3162300"/>
          </a:xfrm>
          <a:prstGeom prst="rect">
            <a:avLst/>
          </a:prstGeom>
          <a:noFill/>
          <a:ln w="12700">
            <a:solidFill>
              <a:prstClr val="black"/>
            </a:solidFill>
          </a:ln>
        </p:spPr>
        <p:txBody>
          <a:bodyPr vert="horz" lIns="93973" tIns="46986" rIns="93973" bIns="46986" rtlCol="0" anchor="ctr"/>
          <a:lstStyle/>
          <a:p>
            <a:endParaRPr lang="en-GB"/>
          </a:p>
        </p:txBody>
      </p:sp>
      <p:sp>
        <p:nvSpPr>
          <p:cNvPr id="5" name="Notes Placeholder 4"/>
          <p:cNvSpPr>
            <a:spLocks noGrp="1"/>
          </p:cNvSpPr>
          <p:nvPr>
            <p:ph type="body" sz="quarter" idx="3"/>
          </p:nvPr>
        </p:nvSpPr>
        <p:spPr>
          <a:xfrm>
            <a:off x="707708" y="4509036"/>
            <a:ext cx="5661660" cy="3689211"/>
          </a:xfrm>
          <a:prstGeom prst="rect">
            <a:avLst/>
          </a:prstGeom>
        </p:spPr>
        <p:txBody>
          <a:bodyPr vert="horz" lIns="93973" tIns="46986" rIns="93973" bIns="469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99328"/>
            <a:ext cx="3066733" cy="470097"/>
          </a:xfrm>
          <a:prstGeom prst="rect">
            <a:avLst/>
          </a:prstGeom>
        </p:spPr>
        <p:txBody>
          <a:bodyPr vert="horz" lIns="93973" tIns="46986" rIns="93973" bIns="46986" rtlCol="0" anchor="b"/>
          <a:lstStyle>
            <a:lvl1pPr algn="l">
              <a:defRPr sz="1200"/>
            </a:lvl1pPr>
          </a:lstStyle>
          <a:p>
            <a:endParaRPr lang="en-GB"/>
          </a:p>
        </p:txBody>
      </p:sp>
      <p:sp>
        <p:nvSpPr>
          <p:cNvPr id="7" name="Slide Number Placeholder 6"/>
          <p:cNvSpPr>
            <a:spLocks noGrp="1"/>
          </p:cNvSpPr>
          <p:nvPr>
            <p:ph type="sldNum" sz="quarter" idx="5"/>
          </p:nvPr>
        </p:nvSpPr>
        <p:spPr>
          <a:xfrm>
            <a:off x="4008705" y="8899328"/>
            <a:ext cx="3066733" cy="470097"/>
          </a:xfrm>
          <a:prstGeom prst="rect">
            <a:avLst/>
          </a:prstGeom>
        </p:spPr>
        <p:txBody>
          <a:bodyPr vert="horz" lIns="93973" tIns="46986" rIns="93973" bIns="46986" rtlCol="0" anchor="b"/>
          <a:lstStyle>
            <a:lvl1pPr algn="r">
              <a:defRPr sz="1200"/>
            </a:lvl1pPr>
          </a:lstStyle>
          <a:p>
            <a:fld id="{A8993CCD-30CC-47C6-A2E0-576ACE63529B}" type="slidenum">
              <a:rPr lang="en-GB" smtClean="0"/>
              <a:t>‹#›</a:t>
            </a:fld>
            <a:endParaRPr lang="en-GB"/>
          </a:p>
        </p:txBody>
      </p:sp>
    </p:spTree>
    <p:extLst>
      <p:ext uri="{BB962C8B-B14F-4D97-AF65-F5344CB8AC3E}">
        <p14:creationId xmlns:p14="http://schemas.microsoft.com/office/powerpoint/2010/main" val="2400042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Options for Maths at KS1</a:t>
            </a:r>
            <a:r>
              <a:rPr lang="en-GB" baseline="0" dirty="0" smtClean="0"/>
              <a:t> are:</a:t>
            </a:r>
          </a:p>
          <a:p>
            <a:endParaRPr lang="en-GB" baseline="0" dirty="0" smtClean="0"/>
          </a:p>
          <a:p>
            <a:pPr marL="176199" indent="-176199">
              <a:buFont typeface="Arial" panose="020B0604020202020204" pitchFamily="34" charset="0"/>
              <a:buChar char="•"/>
            </a:pPr>
            <a:r>
              <a:rPr lang="en-GB" baseline="0" dirty="0" smtClean="0"/>
              <a:t>Pupils working below national standard</a:t>
            </a:r>
          </a:p>
          <a:p>
            <a:pPr marL="176199" indent="-176199">
              <a:buFont typeface="Arial" panose="020B0604020202020204" pitchFamily="34" charset="0"/>
              <a:buChar char="•"/>
            </a:pPr>
            <a:r>
              <a:rPr lang="en-GB" baseline="0" dirty="0" smtClean="0"/>
              <a:t>Pupils working towards national standard</a:t>
            </a:r>
          </a:p>
          <a:p>
            <a:pPr marL="176199" indent="-176199">
              <a:buFont typeface="Arial" panose="020B0604020202020204" pitchFamily="34" charset="0"/>
              <a:buChar char="•"/>
            </a:pPr>
            <a:r>
              <a:rPr lang="en-GB" baseline="0" dirty="0" smtClean="0"/>
              <a:t>Pupils working at national standard</a:t>
            </a:r>
          </a:p>
          <a:p>
            <a:pPr marL="176199" indent="-176199">
              <a:buFont typeface="Arial" panose="020B0604020202020204" pitchFamily="34" charset="0"/>
              <a:buChar char="•"/>
            </a:pPr>
            <a:r>
              <a:rPr lang="en-GB" baseline="0" dirty="0" smtClean="0"/>
              <a:t>Pupils working at mastery standard</a:t>
            </a:r>
          </a:p>
          <a:p>
            <a:pPr marL="176199" indent="-176199">
              <a:buFont typeface="Arial" panose="020B0604020202020204" pitchFamily="34" charset="0"/>
              <a:buChar char="•"/>
            </a:pPr>
            <a:endParaRPr lang="en-GB" baseline="0" dirty="0" smtClean="0"/>
          </a:p>
          <a:p>
            <a:r>
              <a:rPr lang="en-GB" dirty="0" smtClean="0"/>
              <a:t>The consultation says:</a:t>
            </a:r>
          </a:p>
          <a:p>
            <a:endParaRPr lang="en-GB" dirty="0" smtClean="0"/>
          </a:p>
          <a:p>
            <a:r>
              <a:rPr lang="en-GB" i="1" dirty="0" smtClean="0"/>
              <a:t>Teachers will need to confirm which description most closely matches a pupil’s overall attainment. There are currently no weightings given to any element within the performance descriptors, so pupils must demonstrate the majority of the elements described.</a:t>
            </a:r>
          </a:p>
          <a:p>
            <a:endParaRPr lang="en-GB" dirty="0" smtClean="0"/>
          </a:p>
          <a:p>
            <a:r>
              <a:rPr lang="en-GB" dirty="0" smtClean="0"/>
              <a:t>It doesn’t define ‘majority’ – commentators have asked if this means 51%.</a:t>
            </a:r>
            <a:endParaRPr lang="en-GB" dirty="0"/>
          </a:p>
        </p:txBody>
      </p:sp>
      <p:sp>
        <p:nvSpPr>
          <p:cNvPr id="4" name="Slide Number Placeholder 3"/>
          <p:cNvSpPr>
            <a:spLocks noGrp="1"/>
          </p:cNvSpPr>
          <p:nvPr>
            <p:ph type="sldNum" sz="quarter" idx="10"/>
          </p:nvPr>
        </p:nvSpPr>
        <p:spPr/>
        <p:txBody>
          <a:bodyPr/>
          <a:lstStyle/>
          <a:p>
            <a:fld id="{52398B79-6E67-4EBB-88C9-C5D8E4E3C4E2}" type="slidenum">
              <a:rPr lang="en-GB" smtClean="0"/>
              <a:t>11</a:t>
            </a:fld>
            <a:endParaRPr lang="en-GB"/>
          </a:p>
        </p:txBody>
      </p:sp>
    </p:spTree>
    <p:extLst>
      <p:ext uri="{BB962C8B-B14F-4D97-AF65-F5344CB8AC3E}">
        <p14:creationId xmlns:p14="http://schemas.microsoft.com/office/powerpoint/2010/main" val="1886380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slide looks at a</a:t>
            </a:r>
            <a:r>
              <a:rPr lang="en-GB" baseline="0" dirty="0" smtClean="0"/>
              <a:t> small aspect of the Key Stage 1 Maths performance descriptors.</a:t>
            </a:r>
          </a:p>
          <a:p>
            <a:endParaRPr lang="en-GB" baseline="0" dirty="0" smtClean="0"/>
          </a:p>
          <a:p>
            <a:r>
              <a:rPr lang="en-GB" baseline="0" dirty="0" smtClean="0"/>
              <a:t>Note that this shows an increase in the number of objectives up to the ‘national standard’ descriptor, whilst the ‘mastery standard’ descriptor is slightly shorter but includes the point ‘All aspects of number – addition and subtraction at the national standard are embedded’.</a:t>
            </a:r>
          </a:p>
          <a:p>
            <a:endParaRPr lang="en-GB" baseline="0" dirty="0" smtClean="0"/>
          </a:p>
          <a:p>
            <a:r>
              <a:rPr lang="en-GB" baseline="0" dirty="0" smtClean="0"/>
              <a:t>This ‘embedded’ part is typical of many aspects of the Mastery standard.</a:t>
            </a:r>
            <a:endParaRPr lang="en-GB" dirty="0"/>
          </a:p>
        </p:txBody>
      </p:sp>
      <p:sp>
        <p:nvSpPr>
          <p:cNvPr id="4" name="Slide Number Placeholder 3"/>
          <p:cNvSpPr>
            <a:spLocks noGrp="1"/>
          </p:cNvSpPr>
          <p:nvPr>
            <p:ph type="sldNum" sz="quarter" idx="10"/>
          </p:nvPr>
        </p:nvSpPr>
        <p:spPr/>
        <p:txBody>
          <a:bodyPr/>
          <a:lstStyle/>
          <a:p>
            <a:fld id="{52398B79-6E67-4EBB-88C9-C5D8E4E3C4E2}" type="slidenum">
              <a:rPr lang="en-GB" smtClean="0"/>
              <a:t>12</a:t>
            </a:fld>
            <a:endParaRPr lang="en-GB"/>
          </a:p>
        </p:txBody>
      </p:sp>
    </p:spTree>
    <p:extLst>
      <p:ext uri="{BB962C8B-B14F-4D97-AF65-F5344CB8AC3E}">
        <p14:creationId xmlns:p14="http://schemas.microsoft.com/office/powerpoint/2010/main" val="2834996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10/9/2015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10/9/2015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10/9/2015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Assessment/New%20assessment%2015/Dummy%20HIAS%20New%20Primary%20Curriculum%20Assessment%20-%20benchmark%20tool%20v1.xl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Assessment/assessment%20foundation/FAST/Copy%20of%20Curriculum%202014%20Foundation%20Assessment%20Grids%20MASTER%20COPY.xls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uDXXV-mCLP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
            </a:r>
            <a:br>
              <a:rPr lang="en-GB" dirty="0"/>
            </a:br>
            <a:r>
              <a:rPr lang="en-GB" dirty="0"/>
              <a:t/>
            </a:r>
            <a:br>
              <a:rPr lang="en-GB" dirty="0"/>
            </a:br>
            <a:r>
              <a:rPr lang="en-US" dirty="0"/>
              <a:t> ‘Life after Levels’ Assessment Information Session for Parents </a:t>
            </a:r>
            <a:endParaRPr lang="en-GB" dirty="0"/>
          </a:p>
        </p:txBody>
      </p:sp>
      <p:sp>
        <p:nvSpPr>
          <p:cNvPr id="3" name="Subtitle 2"/>
          <p:cNvSpPr>
            <a:spLocks noGrp="1"/>
          </p:cNvSpPr>
          <p:nvPr>
            <p:ph type="subTitle" idx="1"/>
          </p:nvPr>
        </p:nvSpPr>
        <p:spPr/>
        <p:txBody>
          <a:bodyPr>
            <a:normAutofit/>
          </a:bodyPr>
          <a:lstStyle/>
          <a:p>
            <a:r>
              <a:rPr lang="en-GB" sz="2000" dirty="0" smtClean="0"/>
              <a:t>October 2015</a:t>
            </a:r>
          </a:p>
          <a:p>
            <a:r>
              <a:rPr lang="en-GB" sz="2000" dirty="0" smtClean="0"/>
              <a:t>Harrison Primary School</a:t>
            </a:r>
            <a:endParaRPr lang="en-GB" sz="2000" dirty="0"/>
          </a:p>
        </p:txBody>
      </p:sp>
    </p:spTree>
    <p:extLst>
      <p:ext uri="{BB962C8B-B14F-4D97-AF65-F5344CB8AC3E}">
        <p14:creationId xmlns:p14="http://schemas.microsoft.com/office/powerpoint/2010/main" val="4443971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436879" y="609887"/>
            <a:ext cx="6394461" cy="6248113"/>
          </a:xfrm>
          <a:prstGeom prst="rect">
            <a:avLst/>
          </a:prstGeom>
        </p:spPr>
      </p:pic>
      <p:sp>
        <p:nvSpPr>
          <p:cNvPr id="7" name="Title 6"/>
          <p:cNvSpPr>
            <a:spLocks noGrp="1"/>
          </p:cNvSpPr>
          <p:nvPr>
            <p:ph type="title"/>
          </p:nvPr>
        </p:nvSpPr>
        <p:spPr/>
        <p:txBody>
          <a:bodyPr/>
          <a:lstStyle/>
          <a:p>
            <a:r>
              <a:rPr lang="en-GB" dirty="0" smtClean="0"/>
              <a:t>National expectations</a:t>
            </a:r>
            <a:endParaRPr lang="en-GB" dirty="0"/>
          </a:p>
        </p:txBody>
      </p:sp>
    </p:spTree>
    <p:extLst>
      <p:ext uri="{BB962C8B-B14F-4D97-AF65-F5344CB8AC3E}">
        <p14:creationId xmlns:p14="http://schemas.microsoft.com/office/powerpoint/2010/main" val="20332593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sz="3200" b="1" dirty="0">
                <a:solidFill>
                  <a:schemeClr val="tx1">
                    <a:lumMod val="95000"/>
                    <a:lumOff val="5000"/>
                  </a:schemeClr>
                </a:solidFill>
              </a:rPr>
              <a:t>Performance Descriptors</a:t>
            </a:r>
            <a:br>
              <a:rPr lang="en-GB" sz="3200" b="1" dirty="0">
                <a:solidFill>
                  <a:schemeClr val="tx1">
                    <a:lumMod val="95000"/>
                    <a:lumOff val="5000"/>
                  </a:schemeClr>
                </a:solidFill>
              </a:rPr>
            </a:br>
            <a:r>
              <a:rPr lang="en-GB" sz="2700" b="1" dirty="0">
                <a:solidFill>
                  <a:schemeClr val="tx1">
                    <a:lumMod val="95000"/>
                    <a:lumOff val="5000"/>
                  </a:schemeClr>
                </a:solidFill>
              </a:rPr>
              <a:t>e.g. </a:t>
            </a:r>
            <a:r>
              <a:rPr lang="en-GB" sz="2700" b="1" dirty="0">
                <a:solidFill>
                  <a:schemeClr val="tx2"/>
                </a:solidFill>
              </a:rPr>
              <a:t> </a:t>
            </a:r>
            <a:r>
              <a:rPr lang="en-GB" sz="2700" b="1" dirty="0">
                <a:solidFill>
                  <a:schemeClr val="accent2">
                    <a:lumMod val="75000"/>
                  </a:schemeClr>
                </a:solidFill>
              </a:rPr>
              <a:t>KS1 Maths – Pupils working at national standard</a:t>
            </a:r>
            <a:endParaRPr lang="en-GB" sz="3200" b="1" dirty="0">
              <a:solidFill>
                <a:schemeClr val="accent2">
                  <a:lumMod val="75000"/>
                </a:schemeClr>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636" y="1476858"/>
            <a:ext cx="4108032" cy="515456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5668" y="1476858"/>
            <a:ext cx="3963930" cy="528272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410821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3200" b="1" dirty="0">
                <a:solidFill>
                  <a:schemeClr val="tx1">
                    <a:lumMod val="95000"/>
                    <a:lumOff val="5000"/>
                  </a:schemeClr>
                </a:solidFill>
              </a:rPr>
              <a:t>Performance Descriptors </a:t>
            </a:r>
            <a:br>
              <a:rPr lang="en-GB" sz="3200" b="1" dirty="0">
                <a:solidFill>
                  <a:schemeClr val="tx1">
                    <a:lumMod val="95000"/>
                    <a:lumOff val="5000"/>
                  </a:schemeClr>
                </a:solidFill>
              </a:rPr>
            </a:br>
            <a:r>
              <a:rPr lang="en-GB" sz="2700" b="1" dirty="0">
                <a:solidFill>
                  <a:schemeClr val="tx1">
                    <a:lumMod val="95000"/>
                    <a:lumOff val="5000"/>
                  </a:schemeClr>
                </a:solidFill>
              </a:rPr>
              <a:t>e.g.</a:t>
            </a:r>
            <a:r>
              <a:rPr lang="en-GB" sz="2700" b="1" dirty="0">
                <a:solidFill>
                  <a:schemeClr val="tx2"/>
                </a:solidFill>
              </a:rPr>
              <a:t> </a:t>
            </a:r>
            <a:r>
              <a:rPr lang="en-GB" sz="2700" b="1" dirty="0">
                <a:solidFill>
                  <a:schemeClr val="accent2">
                    <a:lumMod val="75000"/>
                  </a:schemeClr>
                </a:solidFill>
              </a:rPr>
              <a:t>Maths – Number and place value</a:t>
            </a:r>
            <a:endParaRPr lang="en-GB" sz="3200" b="1" dirty="0">
              <a:solidFill>
                <a:schemeClr val="accent2">
                  <a:lumMod val="75000"/>
                </a:schemeClr>
              </a:solidFill>
            </a:endParaRPr>
          </a:p>
        </p:txBody>
      </p:sp>
      <p:grpSp>
        <p:nvGrpSpPr>
          <p:cNvPr id="8" name="Group 7"/>
          <p:cNvGrpSpPr/>
          <p:nvPr/>
        </p:nvGrpSpPr>
        <p:grpSpPr>
          <a:xfrm>
            <a:off x="551384" y="1586408"/>
            <a:ext cx="5256584" cy="2232248"/>
            <a:chOff x="251520" y="1556792"/>
            <a:chExt cx="5256584" cy="2232248"/>
          </a:xfrm>
        </p:grpSpPr>
        <p:sp>
          <p:nvSpPr>
            <p:cNvPr id="5" name="TextBox 4"/>
            <p:cNvSpPr txBox="1"/>
            <p:nvPr/>
          </p:nvSpPr>
          <p:spPr>
            <a:xfrm>
              <a:off x="611560" y="1700808"/>
              <a:ext cx="4896544" cy="646331"/>
            </a:xfrm>
            <a:prstGeom prst="rect">
              <a:avLst/>
            </a:prstGeom>
            <a:noFill/>
          </p:spPr>
          <p:txBody>
            <a:bodyPr wrap="square" rtlCol="0">
              <a:spAutoFit/>
            </a:bodyPr>
            <a:lstStyle/>
            <a:p>
              <a:endParaRPr lang="en-GB" dirty="0"/>
            </a:p>
            <a:p>
              <a:endParaRPr lang="en-GB" dirty="0"/>
            </a:p>
          </p:txBody>
        </p:sp>
        <p:sp>
          <p:nvSpPr>
            <p:cNvPr id="6" name="TextBox 5"/>
            <p:cNvSpPr txBox="1"/>
            <p:nvPr/>
          </p:nvSpPr>
          <p:spPr>
            <a:xfrm>
              <a:off x="539552" y="1772816"/>
              <a:ext cx="3960440" cy="369332"/>
            </a:xfrm>
            <a:prstGeom prst="rect">
              <a:avLst/>
            </a:prstGeom>
            <a:noFill/>
          </p:spPr>
          <p:txBody>
            <a:bodyPr wrap="square" rtlCol="0">
              <a:spAutoFit/>
            </a:bodyPr>
            <a:lstStyle/>
            <a:p>
              <a:r>
                <a:rPr lang="en-GB" b="1" dirty="0"/>
                <a:t>Working below national standard</a:t>
              </a:r>
            </a:p>
          </p:txBody>
        </p:sp>
        <p:pic>
          <p:nvPicPr>
            <p:cNvPr id="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240932"/>
              <a:ext cx="4591050"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a:xfrm>
              <a:off x="251520" y="1556792"/>
              <a:ext cx="5112568" cy="22322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 name="Group 12"/>
          <p:cNvGrpSpPr/>
          <p:nvPr/>
        </p:nvGrpSpPr>
        <p:grpSpPr>
          <a:xfrm>
            <a:off x="2003359" y="2152684"/>
            <a:ext cx="5112568" cy="2520280"/>
            <a:chOff x="3419872" y="4005064"/>
            <a:chExt cx="5112568" cy="2520280"/>
          </a:xfrm>
        </p:grpSpPr>
        <p:sp>
          <p:nvSpPr>
            <p:cNvPr id="10" name="Rounded Rectangle 9"/>
            <p:cNvSpPr/>
            <p:nvPr/>
          </p:nvSpPr>
          <p:spPr>
            <a:xfrm>
              <a:off x="3419872" y="4005064"/>
              <a:ext cx="5112568" cy="252028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8691" y="4442697"/>
              <a:ext cx="4657725"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3658691" y="4100625"/>
              <a:ext cx="4657725" cy="338554"/>
            </a:xfrm>
            <a:prstGeom prst="rect">
              <a:avLst/>
            </a:prstGeom>
            <a:noFill/>
          </p:spPr>
          <p:txBody>
            <a:bodyPr wrap="square" rtlCol="0">
              <a:spAutoFit/>
            </a:bodyPr>
            <a:lstStyle/>
            <a:p>
              <a:r>
                <a:rPr lang="en-GB" sz="1600" b="1" dirty="0"/>
                <a:t>Pupils working towards national standard</a:t>
              </a:r>
            </a:p>
          </p:txBody>
        </p:sp>
      </p:grpSp>
      <p:grpSp>
        <p:nvGrpSpPr>
          <p:cNvPr id="15" name="Group 14"/>
          <p:cNvGrpSpPr/>
          <p:nvPr/>
        </p:nvGrpSpPr>
        <p:grpSpPr>
          <a:xfrm>
            <a:off x="3083894" y="3021922"/>
            <a:ext cx="5112568" cy="3240360"/>
            <a:chOff x="3347864" y="3429000"/>
            <a:chExt cx="5112568" cy="3240360"/>
          </a:xfrm>
        </p:grpSpPr>
        <p:sp>
          <p:nvSpPr>
            <p:cNvPr id="22" name="Rounded Rectangle 21"/>
            <p:cNvSpPr/>
            <p:nvPr/>
          </p:nvSpPr>
          <p:spPr>
            <a:xfrm>
              <a:off x="3347864" y="3429000"/>
              <a:ext cx="5112568" cy="324036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p:cNvSpPr txBox="1"/>
            <p:nvPr/>
          </p:nvSpPr>
          <p:spPr>
            <a:xfrm>
              <a:off x="3586683" y="3524561"/>
              <a:ext cx="4657725" cy="338554"/>
            </a:xfrm>
            <a:prstGeom prst="rect">
              <a:avLst/>
            </a:prstGeom>
            <a:noFill/>
          </p:spPr>
          <p:txBody>
            <a:bodyPr wrap="square" rtlCol="0">
              <a:spAutoFit/>
            </a:bodyPr>
            <a:lstStyle/>
            <a:p>
              <a:r>
                <a:rPr lang="en-GB" sz="1600" b="1" dirty="0"/>
                <a:t>  Pupils working at national standard</a:t>
              </a:r>
            </a:p>
          </p:txBody>
        </p:sp>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6375" y="3854661"/>
              <a:ext cx="4446025" cy="2651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6" name="Group 15"/>
          <p:cNvGrpSpPr/>
          <p:nvPr/>
        </p:nvGrpSpPr>
        <p:grpSpPr>
          <a:xfrm>
            <a:off x="4089837" y="3991459"/>
            <a:ext cx="5112568" cy="2952328"/>
            <a:chOff x="3635896" y="3501008"/>
            <a:chExt cx="5112568" cy="2952328"/>
          </a:xfrm>
        </p:grpSpPr>
        <p:grpSp>
          <p:nvGrpSpPr>
            <p:cNvPr id="27" name="Group 26"/>
            <p:cNvGrpSpPr/>
            <p:nvPr/>
          </p:nvGrpSpPr>
          <p:grpSpPr>
            <a:xfrm>
              <a:off x="3635896" y="3501008"/>
              <a:ext cx="5112568" cy="2952328"/>
              <a:chOff x="3347864" y="3429000"/>
              <a:chExt cx="5112568" cy="3240360"/>
            </a:xfrm>
          </p:grpSpPr>
          <p:sp>
            <p:nvSpPr>
              <p:cNvPr id="28" name="Rounded Rectangle 27"/>
              <p:cNvSpPr/>
              <p:nvPr/>
            </p:nvSpPr>
            <p:spPr>
              <a:xfrm>
                <a:off x="3347864" y="3429000"/>
                <a:ext cx="5112568" cy="324036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p:cNvSpPr txBox="1"/>
              <p:nvPr/>
            </p:nvSpPr>
            <p:spPr>
              <a:xfrm>
                <a:off x="3586683" y="3524561"/>
                <a:ext cx="4657725" cy="371584"/>
              </a:xfrm>
              <a:prstGeom prst="rect">
                <a:avLst/>
              </a:prstGeom>
              <a:noFill/>
            </p:spPr>
            <p:txBody>
              <a:bodyPr wrap="square" rtlCol="0">
                <a:spAutoFit/>
              </a:bodyPr>
              <a:lstStyle/>
              <a:p>
                <a:r>
                  <a:rPr lang="en-GB" sz="1600" b="1" dirty="0"/>
                  <a:t>  Pupils working at mastery standard</a:t>
                </a:r>
              </a:p>
            </p:txBody>
          </p:sp>
        </p:grpSp>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87117" y="3933056"/>
              <a:ext cx="4745323" cy="226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60961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5391956"/>
          </a:xfrm>
        </p:spPr>
        <p:txBody>
          <a:bodyPr>
            <a:normAutofit fontScale="90000"/>
          </a:bodyPr>
          <a:lstStyle/>
          <a:p>
            <a:r>
              <a:rPr lang="en-GB" dirty="0" smtClean="0"/>
              <a:t>All schools have been allowed to create their own assessment systems based around these end of Key Stage expectations.</a:t>
            </a:r>
            <a:br>
              <a:rPr lang="en-GB" dirty="0" smtClean="0"/>
            </a:br>
            <a:r>
              <a:rPr lang="en-GB" dirty="0" smtClean="0"/>
              <a:t/>
            </a:r>
            <a:br>
              <a:rPr lang="en-GB" dirty="0" smtClean="0"/>
            </a:br>
            <a:r>
              <a:rPr lang="en-GB" dirty="0" smtClean="0"/>
              <a:t>We wanted to ensure that we could moderate with other local schools to ensure consistency.</a:t>
            </a:r>
            <a:br>
              <a:rPr lang="en-GB" dirty="0" smtClean="0"/>
            </a:br>
            <a:r>
              <a:rPr lang="en-GB" dirty="0" smtClean="0"/>
              <a:t/>
            </a:r>
            <a:br>
              <a:rPr lang="en-GB" dirty="0" smtClean="0"/>
            </a:br>
            <a:r>
              <a:rPr lang="en-GB" dirty="0" smtClean="0"/>
              <a:t>We have, therefore, adopted a system created by Hampshire.</a:t>
            </a:r>
            <a:br>
              <a:rPr lang="en-GB" dirty="0" smtClean="0"/>
            </a:br>
            <a:r>
              <a:rPr lang="en-GB" dirty="0" smtClean="0"/>
              <a:t/>
            </a:r>
            <a:br>
              <a:rPr lang="en-GB" dirty="0" smtClean="0"/>
            </a:br>
            <a:endParaRPr lang="en-GB" dirty="0"/>
          </a:p>
        </p:txBody>
      </p:sp>
    </p:spTree>
    <p:extLst>
      <p:ext uri="{BB962C8B-B14F-4D97-AF65-F5344CB8AC3E}">
        <p14:creationId xmlns:p14="http://schemas.microsoft.com/office/powerpoint/2010/main" val="34424820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English and Maths assessment</a:t>
            </a:r>
            <a:endParaRPr lang="en-GB" dirty="0"/>
          </a:p>
        </p:txBody>
      </p:sp>
      <p:sp>
        <p:nvSpPr>
          <p:cNvPr id="5" name="TextBox 4"/>
          <p:cNvSpPr txBox="1"/>
          <p:nvPr/>
        </p:nvSpPr>
        <p:spPr>
          <a:xfrm>
            <a:off x="1609859" y="1712890"/>
            <a:ext cx="7396577" cy="923330"/>
          </a:xfrm>
          <a:prstGeom prst="rect">
            <a:avLst/>
          </a:prstGeom>
          <a:noFill/>
        </p:spPr>
        <p:txBody>
          <a:bodyPr wrap="none" rtlCol="0">
            <a:spAutoFit/>
          </a:bodyPr>
          <a:lstStyle/>
          <a:p>
            <a:r>
              <a:rPr lang="en-GB" dirty="0" smtClean="0"/>
              <a:t>Children will be assessed at each milestone as to whether they are at</a:t>
            </a:r>
          </a:p>
          <a:p>
            <a:r>
              <a:rPr lang="en-GB" dirty="0"/>
              <a:t>a</a:t>
            </a:r>
            <a:r>
              <a:rPr lang="en-GB" dirty="0" smtClean="0"/>
              <a:t>ge related expectations (ARE)</a:t>
            </a:r>
          </a:p>
          <a:p>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3922125344"/>
              </p:ext>
            </p:extLst>
          </p:nvPr>
        </p:nvGraphicFramePr>
        <p:xfrm>
          <a:off x="1094705" y="2446986"/>
          <a:ext cx="7202795" cy="914400"/>
        </p:xfrm>
        <a:graphic>
          <a:graphicData uri="http://schemas.openxmlformats.org/drawingml/2006/table">
            <a:tbl>
              <a:tblPr>
                <a:tableStyleId>{5C22544A-7EE6-4342-B048-85BDC9FD1C3A}</a:tableStyleId>
              </a:tblPr>
              <a:tblGrid>
                <a:gridCol w="834590"/>
                <a:gridCol w="1058604"/>
                <a:gridCol w="888642"/>
                <a:gridCol w="1017431"/>
                <a:gridCol w="798490"/>
                <a:gridCol w="631065"/>
                <a:gridCol w="734096"/>
                <a:gridCol w="1239877"/>
              </a:tblGrid>
              <a:tr h="274320">
                <a:tc gridSpan="8">
                  <a:txBody>
                    <a:bodyPr/>
                    <a:lstStyle/>
                    <a:p>
                      <a:pPr algn="ctr" fontAlgn="b"/>
                      <a:r>
                        <a:rPr lang="en-US" sz="1200" u="none" strike="noStrike" dirty="0">
                          <a:effectLst/>
                        </a:rPr>
                        <a:t>READING: Supporting fluency, clarity, accuracy, and coherence</a:t>
                      </a:r>
                      <a:endParaRPr lang="en-US" sz="12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640080">
                <a:tc>
                  <a:txBody>
                    <a:bodyPr/>
                    <a:lstStyle/>
                    <a:p>
                      <a:pPr algn="ctr" fontAlgn="ctr"/>
                      <a:r>
                        <a:rPr lang="en-US" sz="1000" u="none" strike="noStrike">
                          <a:effectLst/>
                        </a:rPr>
                        <a:t>Comp: Clarify</a:t>
                      </a:r>
                      <a:endParaRPr lang="en-US" sz="1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000" u="none" strike="noStrike">
                          <a:effectLst/>
                        </a:rPr>
                        <a:t>Comp: Monitor and summarise</a:t>
                      </a:r>
                      <a:endParaRPr lang="en-US" sz="1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000" u="none" strike="noStrike" dirty="0">
                          <a:effectLst/>
                        </a:rPr>
                        <a:t>Comp: Select and retrieve</a:t>
                      </a:r>
                      <a:endParaRPr lang="en-US" sz="1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000" u="none" strike="noStrike" dirty="0" err="1">
                          <a:effectLst/>
                        </a:rPr>
                        <a:t>Comp:Reason</a:t>
                      </a:r>
                      <a:r>
                        <a:rPr lang="en-US" sz="1000" u="none" strike="noStrike" dirty="0">
                          <a:effectLst/>
                        </a:rPr>
                        <a:t> and explain</a:t>
                      </a:r>
                      <a:endParaRPr lang="en-US" sz="1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000" u="none" strike="noStrike">
                          <a:effectLst/>
                        </a:rPr>
                        <a:t>Themes and conventions</a:t>
                      </a:r>
                      <a:endParaRPr lang="en-US" sz="1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000" u="none" strike="noStrike">
                          <a:effectLst/>
                        </a:rPr>
                        <a:t>Inference</a:t>
                      </a:r>
                      <a:endParaRPr lang="en-US" sz="1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000" u="none" strike="noStrike">
                          <a:effectLst/>
                        </a:rPr>
                        <a:t>Language for effect</a:t>
                      </a:r>
                      <a:endParaRPr lang="en-US" sz="1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000" u="none" strike="noStrike" dirty="0">
                          <a:effectLst/>
                        </a:rPr>
                        <a:t>NOTES FOR ACTION</a:t>
                      </a:r>
                      <a:endParaRPr lang="en-US" sz="1000" b="1" i="0" u="none" strike="noStrike" dirty="0">
                        <a:solidFill>
                          <a:srgbClr val="000000"/>
                        </a:solidFill>
                        <a:effectLst/>
                        <a:latin typeface="Calibri" panose="020F0502020204030204" pitchFamily="34" charset="0"/>
                      </a:endParaRPr>
                    </a:p>
                  </a:txBody>
                  <a:tcPr marL="9525" marR="9525" marT="9525" marB="0" anchor="ct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045797009"/>
              </p:ext>
            </p:extLst>
          </p:nvPr>
        </p:nvGraphicFramePr>
        <p:xfrm>
          <a:off x="1107583" y="3530277"/>
          <a:ext cx="5203063" cy="706872"/>
        </p:xfrm>
        <a:graphic>
          <a:graphicData uri="http://schemas.openxmlformats.org/drawingml/2006/table">
            <a:tbl>
              <a:tblPr>
                <a:tableStyleId>{5C22544A-7EE6-4342-B048-85BDC9FD1C3A}</a:tableStyleId>
              </a:tblPr>
              <a:tblGrid>
                <a:gridCol w="967814"/>
                <a:gridCol w="829140"/>
                <a:gridCol w="859291"/>
                <a:gridCol w="964816"/>
                <a:gridCol w="1582002"/>
              </a:tblGrid>
              <a:tr h="269897">
                <a:tc gridSpan="5">
                  <a:txBody>
                    <a:bodyPr/>
                    <a:lstStyle/>
                    <a:p>
                      <a:pPr algn="ctr" fontAlgn="b"/>
                      <a:r>
                        <a:rPr lang="en-US" sz="1200" u="none" strike="noStrike" dirty="0">
                          <a:effectLst/>
                        </a:rPr>
                        <a:t>WRITING: Fluency, clarity, accuracy, coherence</a:t>
                      </a:r>
                      <a:endParaRPr lang="en-US" sz="12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436975">
                <a:tc>
                  <a:txBody>
                    <a:bodyPr/>
                    <a:lstStyle/>
                    <a:p>
                      <a:pPr algn="ctr" fontAlgn="ctr"/>
                      <a:r>
                        <a:rPr lang="en-US" sz="1000" u="none" strike="noStrike">
                          <a:effectLst/>
                        </a:rPr>
                        <a:t>Transcription</a:t>
                      </a:r>
                      <a:endParaRPr lang="en-US" sz="1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000" u="none" strike="noStrike" dirty="0">
                          <a:effectLst/>
                        </a:rPr>
                        <a:t>Handwriting</a:t>
                      </a:r>
                      <a:endParaRPr lang="en-US" sz="1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000" u="none" strike="noStrike">
                          <a:effectLst/>
                        </a:rPr>
                        <a:t>Composition</a:t>
                      </a:r>
                      <a:endParaRPr lang="en-US" sz="1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000" u="none" strike="noStrike" dirty="0">
                          <a:effectLst/>
                        </a:rPr>
                        <a:t>Vocab, Gram, Punctuation</a:t>
                      </a:r>
                      <a:endParaRPr lang="en-US" sz="1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000" u="none" strike="noStrike" dirty="0">
                          <a:effectLst/>
                        </a:rPr>
                        <a:t>NOTES FOR ACTION</a:t>
                      </a:r>
                      <a:endParaRPr lang="en-US" sz="1000" b="1" i="0" u="none" strike="noStrike" dirty="0">
                        <a:solidFill>
                          <a:srgbClr val="000000"/>
                        </a:solidFill>
                        <a:effectLst/>
                        <a:latin typeface="Calibri" panose="020F0502020204030204" pitchFamily="34" charset="0"/>
                      </a:endParaRPr>
                    </a:p>
                  </a:txBody>
                  <a:tcPr marL="9525" marR="9525" marT="9525" marB="0" anchor="ct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360164838"/>
              </p:ext>
            </p:extLst>
          </p:nvPr>
        </p:nvGraphicFramePr>
        <p:xfrm>
          <a:off x="1094704" y="4406040"/>
          <a:ext cx="7060553" cy="771267"/>
        </p:xfrm>
        <a:graphic>
          <a:graphicData uri="http://schemas.openxmlformats.org/drawingml/2006/table">
            <a:tbl>
              <a:tblPr>
                <a:tableStyleId>{5C22544A-7EE6-4342-B048-85BDC9FD1C3A}</a:tableStyleId>
              </a:tblPr>
              <a:tblGrid>
                <a:gridCol w="779989"/>
                <a:gridCol w="793673"/>
                <a:gridCol w="1673021"/>
                <a:gridCol w="662155"/>
                <a:gridCol w="873327"/>
                <a:gridCol w="646570"/>
                <a:gridCol w="1631818"/>
              </a:tblGrid>
              <a:tr h="294484">
                <a:tc gridSpan="7">
                  <a:txBody>
                    <a:bodyPr/>
                    <a:lstStyle/>
                    <a:p>
                      <a:pPr algn="ctr" fontAlgn="b"/>
                      <a:r>
                        <a:rPr lang="en-US" sz="1200" u="none" strike="noStrike" dirty="0">
                          <a:effectLst/>
                        </a:rPr>
                        <a:t>MATHS: Solving problems &amp; working across domains using:</a:t>
                      </a:r>
                      <a:endParaRPr lang="en-US" sz="12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476783">
                <a:tc>
                  <a:txBody>
                    <a:bodyPr/>
                    <a:lstStyle/>
                    <a:p>
                      <a:pPr algn="ctr" fontAlgn="ctr"/>
                      <a:r>
                        <a:rPr lang="en-US" sz="1000" u="none" strike="noStrike">
                          <a:effectLst/>
                        </a:rPr>
                        <a:t>Number and Place value</a:t>
                      </a:r>
                      <a:endParaRPr lang="en-US" sz="1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000" u="none" strike="noStrike">
                          <a:effectLst/>
                        </a:rPr>
                        <a:t>Addition and subtraction</a:t>
                      </a:r>
                      <a:endParaRPr lang="en-US" sz="1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000" u="none" strike="noStrike" dirty="0">
                          <a:effectLst/>
                        </a:rPr>
                        <a:t>Multiplication and division</a:t>
                      </a:r>
                      <a:endParaRPr lang="en-US" sz="1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000" u="none" strike="noStrike" dirty="0">
                          <a:effectLst/>
                        </a:rPr>
                        <a:t>Fractions</a:t>
                      </a:r>
                      <a:endParaRPr lang="en-US" sz="1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000" u="none" strike="noStrike">
                          <a:effectLst/>
                        </a:rPr>
                        <a:t>Measurement</a:t>
                      </a:r>
                      <a:endParaRPr lang="en-US" sz="1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000" u="none" strike="noStrike">
                          <a:effectLst/>
                        </a:rPr>
                        <a:t>Geometry</a:t>
                      </a:r>
                      <a:endParaRPr lang="en-US" sz="1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000" u="none" strike="noStrike" dirty="0">
                          <a:effectLst/>
                        </a:rPr>
                        <a:t>NOTES FOR ACTION</a:t>
                      </a:r>
                      <a:endParaRPr lang="en-US" sz="1000" b="1" i="0" u="none" strike="noStrike" dirty="0">
                        <a:solidFill>
                          <a:srgbClr val="000000"/>
                        </a:solidFill>
                        <a:effectLst/>
                        <a:latin typeface="Calibri" panose="020F0502020204030204" pitchFamily="34" charset="0"/>
                      </a:endParaRPr>
                    </a:p>
                  </a:txBody>
                  <a:tcPr marL="9525" marR="9525" marT="9525" marB="0" anchor="ctr"/>
                </a:tc>
              </a:tr>
            </a:tbl>
          </a:graphicData>
        </a:graphic>
      </p:graphicFrame>
      <p:sp>
        <p:nvSpPr>
          <p:cNvPr id="9" name="TextBox 8"/>
          <p:cNvSpPr txBox="1"/>
          <p:nvPr/>
        </p:nvSpPr>
        <p:spPr>
          <a:xfrm>
            <a:off x="1841679" y="5177307"/>
            <a:ext cx="1436612" cy="1200329"/>
          </a:xfrm>
          <a:prstGeom prst="rect">
            <a:avLst/>
          </a:prstGeom>
          <a:noFill/>
        </p:spPr>
        <p:txBody>
          <a:bodyPr wrap="none" rtlCol="0">
            <a:spAutoFit/>
          </a:bodyPr>
          <a:lstStyle/>
          <a:p>
            <a:r>
              <a:rPr lang="en-GB" dirty="0" smtClean="0"/>
              <a:t>Beyond</a:t>
            </a:r>
          </a:p>
          <a:p>
            <a:r>
              <a:rPr lang="en-GB" dirty="0" smtClean="0"/>
              <a:t>Secure</a:t>
            </a:r>
          </a:p>
          <a:p>
            <a:r>
              <a:rPr lang="en-GB" dirty="0" smtClean="0"/>
              <a:t>Close to</a:t>
            </a:r>
          </a:p>
          <a:p>
            <a:r>
              <a:rPr lang="en-GB" dirty="0" smtClean="0"/>
              <a:t>No (not yet)</a:t>
            </a:r>
            <a:endParaRPr lang="en-GB" dirty="0"/>
          </a:p>
        </p:txBody>
      </p:sp>
    </p:spTree>
    <p:extLst>
      <p:ext uri="{BB962C8B-B14F-4D97-AF65-F5344CB8AC3E}">
        <p14:creationId xmlns:p14="http://schemas.microsoft.com/office/powerpoint/2010/main" val="33333657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hlinkClick r:id="rId2" action="ppaction://hlinkfile"/>
              </a:rPr>
              <a:t>English &amp; Maths Assessment example</a:t>
            </a:r>
            <a:endParaRPr lang="en-GB" dirty="0"/>
          </a:p>
        </p:txBody>
      </p:sp>
    </p:spTree>
    <p:extLst>
      <p:ext uri="{BB962C8B-B14F-4D97-AF65-F5344CB8AC3E}">
        <p14:creationId xmlns:p14="http://schemas.microsoft.com/office/powerpoint/2010/main" val="8660042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2"/>
          <a:stretch>
            <a:fillRect/>
          </a:stretch>
        </p:blipFill>
        <p:spPr>
          <a:xfrm>
            <a:off x="521710" y="609600"/>
            <a:ext cx="8979526" cy="6035899"/>
          </a:xfrm>
          <a:prstGeom prst="rect">
            <a:avLst/>
          </a:prstGeom>
        </p:spPr>
      </p:pic>
    </p:spTree>
    <p:extLst>
      <p:ext uri="{BB962C8B-B14F-4D97-AF65-F5344CB8AC3E}">
        <p14:creationId xmlns:p14="http://schemas.microsoft.com/office/powerpoint/2010/main" val="27888828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Foundation subjects</a:t>
            </a:r>
            <a:endParaRPr lang="en-GB" dirty="0"/>
          </a:p>
        </p:txBody>
      </p:sp>
      <p:sp>
        <p:nvSpPr>
          <p:cNvPr id="3" name="Content Placeholder 2"/>
          <p:cNvSpPr>
            <a:spLocks noGrp="1"/>
          </p:cNvSpPr>
          <p:nvPr>
            <p:ph idx="1"/>
          </p:nvPr>
        </p:nvSpPr>
        <p:spPr/>
        <p:txBody>
          <a:bodyPr/>
          <a:lstStyle/>
          <a:p>
            <a:r>
              <a:rPr lang="en-GB" dirty="0" smtClean="0">
                <a:hlinkClick r:id="rId2" action="ppaction://hlinkfile"/>
              </a:rPr>
              <a:t>Y1-Y6 foundation subject assessment</a:t>
            </a:r>
            <a:endParaRPr lang="en-GB" dirty="0"/>
          </a:p>
        </p:txBody>
      </p:sp>
    </p:spTree>
    <p:extLst>
      <p:ext uri="{BB962C8B-B14F-4D97-AF65-F5344CB8AC3E}">
        <p14:creationId xmlns:p14="http://schemas.microsoft.com/office/powerpoint/2010/main" val="6097029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430082" y="437882"/>
            <a:ext cx="8945738" cy="5604144"/>
          </a:xfrm>
          <a:prstGeom prst="rect">
            <a:avLst/>
          </a:prstGeom>
        </p:spPr>
      </p:pic>
    </p:spTree>
    <p:extLst>
      <p:ext uri="{BB962C8B-B14F-4D97-AF65-F5344CB8AC3E}">
        <p14:creationId xmlns:p14="http://schemas.microsoft.com/office/powerpoint/2010/main" val="13556227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marL="0" indent="0">
              <a:buNone/>
            </a:pPr>
            <a:r>
              <a:rPr lang="en-GB" sz="2400" dirty="0" smtClean="0"/>
              <a:t>Please remember this is all a new system that we will need to tweak along the way.</a:t>
            </a:r>
          </a:p>
          <a:p>
            <a:pPr marL="0" indent="0">
              <a:buNone/>
            </a:pPr>
            <a:endParaRPr lang="en-GB" sz="2400" dirty="0"/>
          </a:p>
          <a:p>
            <a:pPr marL="0" indent="0">
              <a:buNone/>
            </a:pPr>
            <a:r>
              <a:rPr lang="en-GB" sz="2400" dirty="0" smtClean="0"/>
              <a:t>We are part of a project group within Hampshire to moderate the system across the year.</a:t>
            </a:r>
          </a:p>
          <a:p>
            <a:pPr marL="0" indent="0">
              <a:buNone/>
            </a:pPr>
            <a:endParaRPr lang="en-GB" sz="2400" dirty="0"/>
          </a:p>
          <a:p>
            <a:pPr marL="0" indent="0">
              <a:buNone/>
            </a:pPr>
            <a:r>
              <a:rPr lang="en-GB" sz="2400" dirty="0" smtClean="0"/>
              <a:t>We will welcome feedback.</a:t>
            </a:r>
            <a:endParaRPr lang="en-GB" sz="2400" dirty="0"/>
          </a:p>
        </p:txBody>
      </p:sp>
    </p:spTree>
    <p:extLst>
      <p:ext uri="{BB962C8B-B14F-4D97-AF65-F5344CB8AC3E}">
        <p14:creationId xmlns:p14="http://schemas.microsoft.com/office/powerpoint/2010/main" val="39557288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Aims for </a:t>
            </a:r>
            <a:r>
              <a:rPr lang="en-GB" dirty="0" smtClean="0"/>
              <a:t>the session… </a:t>
            </a:r>
            <a:r>
              <a:rPr lang="en-GB" dirty="0"/>
              <a:t/>
            </a:r>
            <a:br>
              <a:rPr lang="en-GB" dirty="0"/>
            </a:br>
            <a:endParaRPr lang="en-GB" dirty="0"/>
          </a:p>
        </p:txBody>
      </p:sp>
      <p:sp>
        <p:nvSpPr>
          <p:cNvPr id="3" name="Content Placeholder 2"/>
          <p:cNvSpPr>
            <a:spLocks noGrp="1"/>
          </p:cNvSpPr>
          <p:nvPr>
            <p:ph idx="1"/>
          </p:nvPr>
        </p:nvSpPr>
        <p:spPr/>
        <p:txBody>
          <a:bodyPr>
            <a:normAutofit lnSpcReduction="10000"/>
          </a:bodyPr>
          <a:lstStyle/>
          <a:p>
            <a:r>
              <a:rPr lang="en-GB" sz="2400" dirty="0" smtClean="0"/>
              <a:t>Share the national context for changes to assessment.</a:t>
            </a:r>
            <a:endParaRPr lang="en-GB" sz="2400" dirty="0"/>
          </a:p>
          <a:p>
            <a:r>
              <a:rPr lang="en-US" sz="2400" dirty="0" smtClean="0"/>
              <a:t>Give </a:t>
            </a:r>
            <a:r>
              <a:rPr lang="en-US" sz="2400" dirty="0"/>
              <a:t>an introduction the new assessment framework in line with the new curriculum </a:t>
            </a:r>
          </a:p>
          <a:p>
            <a:r>
              <a:rPr lang="en-US" sz="2400" dirty="0" smtClean="0"/>
              <a:t>Help </a:t>
            </a:r>
            <a:r>
              <a:rPr lang="en-US" sz="2400" dirty="0"/>
              <a:t>parents understand how their children are assessed in school and why. </a:t>
            </a:r>
          </a:p>
          <a:p>
            <a:r>
              <a:rPr lang="en-US" sz="2400" dirty="0" smtClean="0"/>
              <a:t>Help </a:t>
            </a:r>
            <a:r>
              <a:rPr lang="en-US" sz="2400" dirty="0"/>
              <a:t>parents understand what the results mean for their child. </a:t>
            </a:r>
          </a:p>
          <a:p>
            <a:r>
              <a:rPr lang="en-US" sz="2400" dirty="0" smtClean="0"/>
              <a:t>Share </a:t>
            </a:r>
            <a:r>
              <a:rPr lang="en-US" sz="2400" dirty="0"/>
              <a:t>some of the key curriculum changes in Literacy and Mathematics in the new National Curriculum. </a:t>
            </a:r>
          </a:p>
          <a:p>
            <a:endParaRPr lang="en-GB" dirty="0"/>
          </a:p>
        </p:txBody>
      </p:sp>
    </p:spTree>
    <p:extLst>
      <p:ext uri="{BB962C8B-B14F-4D97-AF65-F5344CB8AC3E}">
        <p14:creationId xmlns:p14="http://schemas.microsoft.com/office/powerpoint/2010/main" val="3542994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Context and background</a:t>
            </a:r>
            <a:endParaRPr lang="en-GB" dirty="0"/>
          </a:p>
        </p:txBody>
      </p:sp>
      <p:sp>
        <p:nvSpPr>
          <p:cNvPr id="3" name="Content Placeholder 2"/>
          <p:cNvSpPr>
            <a:spLocks noGrp="1"/>
          </p:cNvSpPr>
          <p:nvPr>
            <p:ph idx="1"/>
          </p:nvPr>
        </p:nvSpPr>
        <p:spPr>
          <a:xfrm>
            <a:off x="677334" y="1403797"/>
            <a:ext cx="8596668" cy="4379987"/>
          </a:xfrm>
        </p:spPr>
        <p:txBody>
          <a:bodyPr>
            <a:normAutofit fontScale="92500"/>
          </a:bodyPr>
          <a:lstStyle/>
          <a:p>
            <a:r>
              <a:rPr lang="en-US" sz="2000" dirty="0" smtClean="0"/>
              <a:t>New </a:t>
            </a:r>
            <a:r>
              <a:rPr lang="en-US" sz="2000" dirty="0"/>
              <a:t>National Curriculum – implemented in September 2014 for Year 1, 3, 4 and 5. </a:t>
            </a:r>
            <a:r>
              <a:rPr lang="en-US" sz="2000" dirty="0" smtClean="0"/>
              <a:t>Year 2 &amp; 6 retained the old curriculum until July 2015</a:t>
            </a:r>
          </a:p>
          <a:p>
            <a:pPr marL="0" indent="0">
              <a:buNone/>
            </a:pPr>
            <a:endParaRPr lang="en-US" sz="2000" dirty="0" smtClean="0"/>
          </a:p>
          <a:p>
            <a:r>
              <a:rPr lang="en-US" sz="2000" dirty="0" smtClean="0"/>
              <a:t>Increased challenge</a:t>
            </a:r>
          </a:p>
          <a:p>
            <a:pPr marL="0" indent="0">
              <a:buNone/>
            </a:pPr>
            <a:endParaRPr lang="en-US" sz="2000" dirty="0"/>
          </a:p>
          <a:p>
            <a:pPr>
              <a:spcBef>
                <a:spcPts val="0"/>
              </a:spcBef>
            </a:pPr>
            <a:r>
              <a:rPr lang="en-US" sz="2000" dirty="0" smtClean="0"/>
              <a:t>From September 2015, National </a:t>
            </a:r>
            <a:r>
              <a:rPr lang="en-US" sz="2000" dirty="0"/>
              <a:t>Curriculum level descriptors no longer in </a:t>
            </a:r>
            <a:r>
              <a:rPr lang="en-US" sz="2000" dirty="0" smtClean="0"/>
              <a:t>use </a:t>
            </a:r>
            <a:r>
              <a:rPr lang="en-US" sz="2000" dirty="0"/>
              <a:t>as they do not relate to the new National Curriculum expectations. </a:t>
            </a:r>
            <a:r>
              <a:rPr lang="en-US" sz="2000" dirty="0" smtClean="0"/>
              <a:t> </a:t>
            </a:r>
          </a:p>
          <a:p>
            <a:pPr marL="0" indent="0">
              <a:spcBef>
                <a:spcPts val="0"/>
              </a:spcBef>
              <a:buNone/>
            </a:pPr>
            <a:endParaRPr lang="en-US" sz="2000" dirty="0" smtClean="0"/>
          </a:p>
          <a:p>
            <a:pPr>
              <a:spcBef>
                <a:spcPts val="0"/>
              </a:spcBef>
            </a:pPr>
            <a:r>
              <a:rPr lang="en-US" sz="2000" dirty="0" smtClean="0"/>
              <a:t>Expectation that all pupils will be working at</a:t>
            </a:r>
          </a:p>
          <a:p>
            <a:pPr marL="0" indent="0">
              <a:spcBef>
                <a:spcPts val="0"/>
              </a:spcBef>
              <a:buNone/>
            </a:pPr>
            <a:r>
              <a:rPr lang="en-US" sz="2000" dirty="0"/>
              <a:t> </a:t>
            </a:r>
            <a:r>
              <a:rPr lang="en-US" sz="2000" dirty="0" smtClean="0"/>
              <a:t>    age related expectations for their year group for</a:t>
            </a:r>
          </a:p>
          <a:p>
            <a:pPr marL="0" indent="0">
              <a:spcBef>
                <a:spcPts val="0"/>
              </a:spcBef>
              <a:buNone/>
            </a:pPr>
            <a:r>
              <a:rPr lang="en-US" sz="2000" dirty="0"/>
              <a:t> </a:t>
            </a:r>
            <a:r>
              <a:rPr lang="en-US" sz="2000" dirty="0" smtClean="0"/>
              <a:t>    reading, writing and </a:t>
            </a:r>
            <a:r>
              <a:rPr lang="en-US" sz="2000" dirty="0" err="1" smtClean="0"/>
              <a:t>maths</a:t>
            </a:r>
            <a:r>
              <a:rPr lang="en-US" sz="2000" dirty="0" smtClean="0"/>
              <a:t>.</a:t>
            </a:r>
          </a:p>
          <a:p>
            <a:pPr marL="0" indent="0">
              <a:spcBef>
                <a:spcPts val="0"/>
              </a:spcBef>
              <a:buNone/>
            </a:pPr>
            <a:endParaRPr lang="en-US" sz="2000" dirty="0" smtClean="0"/>
          </a:p>
          <a:p>
            <a:r>
              <a:rPr lang="en-US" sz="2000" dirty="0" smtClean="0"/>
              <a:t>Now ‘Keep up’ not ‘Catch up.’ </a:t>
            </a:r>
            <a:endParaRPr lang="en-US" sz="2000" dirty="0"/>
          </a:p>
          <a:p>
            <a:pPr marL="0" indent="0">
              <a:buNone/>
            </a:pPr>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3246" y="4265409"/>
            <a:ext cx="2967855" cy="2392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99443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does this affect children that need extra support or extra challenge? </a:t>
            </a:r>
            <a:endParaRPr lang="en-GB" dirty="0"/>
          </a:p>
        </p:txBody>
      </p:sp>
      <p:sp>
        <p:nvSpPr>
          <p:cNvPr id="3" name="Content Placeholder 2"/>
          <p:cNvSpPr>
            <a:spLocks noGrp="1"/>
          </p:cNvSpPr>
          <p:nvPr>
            <p:ph idx="1"/>
          </p:nvPr>
        </p:nvSpPr>
        <p:spPr/>
        <p:txBody>
          <a:bodyPr/>
          <a:lstStyle/>
          <a:p>
            <a:r>
              <a:rPr lang="en-GB" dirty="0" smtClean="0"/>
              <a:t>Provide a range of opportunities</a:t>
            </a:r>
          </a:p>
          <a:p>
            <a:r>
              <a:rPr lang="en-GB" dirty="0" smtClean="0"/>
              <a:t>Provide a range of resources</a:t>
            </a:r>
          </a:p>
          <a:p>
            <a:r>
              <a:rPr lang="en-GB" dirty="0" smtClean="0"/>
              <a:t>Teach through a different context or stimulus</a:t>
            </a:r>
          </a:p>
          <a:p>
            <a:r>
              <a:rPr lang="en-GB" dirty="0" smtClean="0"/>
              <a:t>Give children the opportunity to apply their skills and knowledge in a range of different ways and contexts</a:t>
            </a:r>
            <a:endParaRPr lang="en-GB" dirty="0"/>
          </a:p>
        </p:txBody>
      </p:sp>
    </p:spTree>
    <p:extLst>
      <p:ext uri="{BB962C8B-B14F-4D97-AF65-F5344CB8AC3E}">
        <p14:creationId xmlns:p14="http://schemas.microsoft.com/office/powerpoint/2010/main" val="26710606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Types of assessment </a:t>
            </a:r>
            <a:br>
              <a:rPr lang="en-GB" dirty="0"/>
            </a:br>
            <a:endParaRPr lang="en-GB" dirty="0"/>
          </a:p>
        </p:txBody>
      </p:sp>
      <p:sp>
        <p:nvSpPr>
          <p:cNvPr id="3" name="Content Placeholder 2"/>
          <p:cNvSpPr>
            <a:spLocks noGrp="1"/>
          </p:cNvSpPr>
          <p:nvPr>
            <p:ph idx="1"/>
          </p:nvPr>
        </p:nvSpPr>
        <p:spPr>
          <a:xfrm>
            <a:off x="677334" y="1555282"/>
            <a:ext cx="8596668" cy="3880773"/>
          </a:xfrm>
        </p:spPr>
        <p:txBody>
          <a:bodyPr>
            <a:normAutofit/>
          </a:bodyPr>
          <a:lstStyle/>
          <a:p>
            <a:endParaRPr lang="en-GB" dirty="0"/>
          </a:p>
          <a:p>
            <a:r>
              <a:rPr lang="en-GB" sz="2800" dirty="0" smtClean="0"/>
              <a:t>Diagnostic </a:t>
            </a:r>
            <a:endParaRPr lang="en-GB" sz="2800" dirty="0"/>
          </a:p>
          <a:p>
            <a:r>
              <a:rPr lang="en-GB" sz="2800" dirty="0" smtClean="0"/>
              <a:t>Observational </a:t>
            </a:r>
            <a:endParaRPr lang="en-GB" sz="2800" dirty="0"/>
          </a:p>
          <a:p>
            <a:r>
              <a:rPr lang="en-GB" sz="2800" dirty="0" smtClean="0"/>
              <a:t>Formative (Day </a:t>
            </a:r>
            <a:r>
              <a:rPr lang="en-GB" sz="2800" dirty="0"/>
              <a:t>to day </a:t>
            </a:r>
            <a:r>
              <a:rPr lang="en-GB" sz="2800" dirty="0" smtClean="0"/>
              <a:t>assessment, </a:t>
            </a:r>
            <a:r>
              <a:rPr lang="en-US" sz="2800" dirty="0" smtClean="0"/>
              <a:t>Learning </a:t>
            </a:r>
            <a:r>
              <a:rPr lang="en-US" sz="2800" dirty="0"/>
              <a:t>intention and success </a:t>
            </a:r>
            <a:r>
              <a:rPr lang="en-US" sz="2800" dirty="0" smtClean="0"/>
              <a:t>criteria, </a:t>
            </a:r>
            <a:r>
              <a:rPr lang="en-GB" sz="2800" dirty="0" smtClean="0"/>
              <a:t>Pupil </a:t>
            </a:r>
            <a:r>
              <a:rPr lang="en-GB" sz="2800" dirty="0"/>
              <a:t>Learning Review </a:t>
            </a:r>
            <a:r>
              <a:rPr lang="en-GB" sz="2800" dirty="0" smtClean="0"/>
              <a:t>Meetings)</a:t>
            </a:r>
            <a:endParaRPr lang="en-GB" sz="2800" dirty="0"/>
          </a:p>
          <a:p>
            <a:r>
              <a:rPr lang="en-GB" sz="2800" dirty="0" smtClean="0"/>
              <a:t>Summative (KS1 SATs/KS2 SATs, Annual </a:t>
            </a:r>
            <a:r>
              <a:rPr lang="en-GB" sz="2800" dirty="0"/>
              <a:t>reports to </a:t>
            </a:r>
            <a:r>
              <a:rPr lang="en-GB" sz="2800" dirty="0" smtClean="0"/>
              <a:t>parents) </a:t>
            </a:r>
            <a:endParaRPr lang="en-GB" sz="2800" dirty="0"/>
          </a:p>
          <a:p>
            <a:endParaRPr lang="en-GB" sz="2800" dirty="0"/>
          </a:p>
          <a:p>
            <a:pPr marL="0" indent="0">
              <a:buNone/>
            </a:pPr>
            <a:endParaRPr lang="en-GB" sz="2800" dirty="0"/>
          </a:p>
        </p:txBody>
      </p:sp>
    </p:spTree>
    <p:extLst>
      <p:ext uri="{BB962C8B-B14F-4D97-AF65-F5344CB8AC3E}">
        <p14:creationId xmlns:p14="http://schemas.microsoft.com/office/powerpoint/2010/main" val="11958183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
            </a:r>
            <a:br>
              <a:rPr lang="en-GB" dirty="0"/>
            </a:br>
            <a:r>
              <a:rPr lang="en-US" dirty="0"/>
              <a:t>Old Curriculum Expectations for assessment </a:t>
            </a:r>
            <a:endParaRPr lang="en-GB" dirty="0"/>
          </a:p>
        </p:txBody>
      </p:sp>
      <p:pic>
        <p:nvPicPr>
          <p:cNvPr id="4" name="Content Placeholder 3"/>
          <p:cNvPicPr>
            <a:picLocks noGrp="1" noChangeAspect="1"/>
          </p:cNvPicPr>
          <p:nvPr>
            <p:ph idx="1"/>
          </p:nvPr>
        </p:nvPicPr>
        <p:blipFill>
          <a:blip r:embed="rId2"/>
          <a:stretch>
            <a:fillRect/>
          </a:stretch>
        </p:blipFill>
        <p:spPr>
          <a:xfrm>
            <a:off x="462642" y="2144584"/>
            <a:ext cx="9026051" cy="1203923"/>
          </a:xfrm>
          <a:prstGeom prst="rect">
            <a:avLst/>
          </a:prstGeom>
        </p:spPr>
      </p:pic>
      <p:sp>
        <p:nvSpPr>
          <p:cNvPr id="5" name="TextBox 4"/>
          <p:cNvSpPr txBox="1"/>
          <p:nvPr/>
        </p:nvSpPr>
        <p:spPr>
          <a:xfrm>
            <a:off x="1764406" y="4031087"/>
            <a:ext cx="3089307" cy="830997"/>
          </a:xfrm>
          <a:prstGeom prst="rect">
            <a:avLst/>
          </a:prstGeom>
          <a:noFill/>
        </p:spPr>
        <p:txBody>
          <a:bodyPr wrap="none" rtlCol="0">
            <a:spAutoFit/>
          </a:bodyPr>
          <a:lstStyle/>
          <a:p>
            <a:r>
              <a:rPr lang="en-GB" sz="2400" dirty="0" smtClean="0"/>
              <a:t>End of KS1 (Y2) – L2b</a:t>
            </a:r>
          </a:p>
          <a:p>
            <a:r>
              <a:rPr lang="en-GB" sz="2400" dirty="0" smtClean="0"/>
              <a:t>End of KS2 (Y6) – L4</a:t>
            </a:r>
            <a:endParaRPr lang="en-GB" sz="2400" dirty="0"/>
          </a:p>
        </p:txBody>
      </p:sp>
    </p:spTree>
    <p:extLst>
      <p:ext uri="{BB962C8B-B14F-4D97-AF65-F5344CB8AC3E}">
        <p14:creationId xmlns:p14="http://schemas.microsoft.com/office/powerpoint/2010/main" val="29236801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135" y="635358"/>
            <a:ext cx="9381066" cy="1320800"/>
          </a:xfrm>
        </p:spPr>
        <p:txBody>
          <a:bodyPr/>
          <a:lstStyle/>
          <a:p>
            <a:pPr algn="ctr"/>
            <a:r>
              <a:rPr lang="en-US" dirty="0" smtClean="0"/>
              <a:t>New </a:t>
            </a:r>
            <a:r>
              <a:rPr lang="en-US" dirty="0"/>
              <a:t>Curriculum Expectations for </a:t>
            </a:r>
            <a:r>
              <a:rPr lang="en-US" dirty="0" smtClean="0"/>
              <a:t>assessment</a:t>
            </a:r>
            <a:br>
              <a:rPr lang="en-US" dirty="0" smtClean="0"/>
            </a:br>
            <a:r>
              <a:rPr lang="en-US" dirty="0" smtClean="0"/>
              <a:t>KS1</a:t>
            </a:r>
            <a:endParaRPr lang="en-GB" dirty="0"/>
          </a:p>
        </p:txBody>
      </p:sp>
      <p:pic>
        <p:nvPicPr>
          <p:cNvPr id="4" name="Content Placeholder 3"/>
          <p:cNvPicPr>
            <a:picLocks noGrp="1" noChangeAspect="1"/>
          </p:cNvPicPr>
          <p:nvPr>
            <p:ph idx="1"/>
          </p:nvPr>
        </p:nvPicPr>
        <p:blipFill>
          <a:blip r:embed="rId2"/>
          <a:stretch>
            <a:fillRect/>
          </a:stretch>
        </p:blipFill>
        <p:spPr>
          <a:xfrm>
            <a:off x="1012574" y="1956158"/>
            <a:ext cx="6885122" cy="4573431"/>
          </a:xfrm>
          <a:prstGeom prst="rect">
            <a:avLst/>
          </a:prstGeom>
        </p:spPr>
      </p:pic>
    </p:spTree>
    <p:extLst>
      <p:ext uri="{BB962C8B-B14F-4D97-AF65-F5344CB8AC3E}">
        <p14:creationId xmlns:p14="http://schemas.microsoft.com/office/powerpoint/2010/main" val="35096926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New Curriculum Expectations for assessment</a:t>
            </a:r>
            <a:br>
              <a:rPr lang="en-US" dirty="0"/>
            </a:br>
            <a:r>
              <a:rPr lang="en-US" dirty="0" smtClean="0"/>
              <a:t>KS2</a:t>
            </a:r>
            <a:endParaRPr lang="en-GB" dirty="0"/>
          </a:p>
        </p:txBody>
      </p:sp>
      <p:pic>
        <p:nvPicPr>
          <p:cNvPr id="6" name="Content Placeholder 5"/>
          <p:cNvPicPr>
            <a:picLocks noGrp="1" noChangeAspect="1"/>
          </p:cNvPicPr>
          <p:nvPr>
            <p:ph idx="1"/>
          </p:nvPr>
        </p:nvPicPr>
        <p:blipFill>
          <a:blip r:embed="rId2"/>
          <a:stretch>
            <a:fillRect/>
          </a:stretch>
        </p:blipFill>
        <p:spPr>
          <a:xfrm>
            <a:off x="436905" y="2099255"/>
            <a:ext cx="8115621" cy="4224271"/>
          </a:xfrm>
          <a:prstGeom prst="rect">
            <a:avLst/>
          </a:prstGeom>
        </p:spPr>
      </p:pic>
    </p:spTree>
    <p:extLst>
      <p:ext uri="{BB962C8B-B14F-4D97-AF65-F5344CB8AC3E}">
        <p14:creationId xmlns:p14="http://schemas.microsoft.com/office/powerpoint/2010/main" val="22757811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Mastery level</a:t>
            </a:r>
            <a:endParaRPr lang="en-GB" dirty="0"/>
          </a:p>
        </p:txBody>
      </p:sp>
      <p:sp>
        <p:nvSpPr>
          <p:cNvPr id="3" name="Content Placeholder 2"/>
          <p:cNvSpPr>
            <a:spLocks noGrp="1"/>
          </p:cNvSpPr>
          <p:nvPr>
            <p:ph idx="1"/>
          </p:nvPr>
        </p:nvSpPr>
        <p:spPr/>
        <p:txBody>
          <a:bodyPr>
            <a:normAutofit/>
          </a:bodyPr>
          <a:lstStyle/>
          <a:p>
            <a:pPr marL="0" indent="0">
              <a:buNone/>
            </a:pPr>
            <a:r>
              <a:rPr lang="en-US" sz="2400" dirty="0" smtClean="0">
                <a:hlinkClick r:id="rId2"/>
              </a:rPr>
              <a:t>Using LEGO to explain mastery</a:t>
            </a:r>
            <a:endParaRPr lang="en-GB" sz="2400" dirty="0"/>
          </a:p>
        </p:txBody>
      </p:sp>
    </p:spTree>
    <p:extLst>
      <p:ext uri="{BB962C8B-B14F-4D97-AF65-F5344CB8AC3E}">
        <p14:creationId xmlns:p14="http://schemas.microsoft.com/office/powerpoint/2010/main" val="1455985362"/>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176</TotalTime>
  <Words>662</Words>
  <Application>Microsoft Office PowerPoint</Application>
  <PresentationFormat>Custom</PresentationFormat>
  <Paragraphs>104</Paragraphs>
  <Slides>19</Slides>
  <Notes>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Facet</vt:lpstr>
      <vt:lpstr>   ‘Life after Levels’ Assessment Information Session for Parents </vt:lpstr>
      <vt:lpstr>Aims for the session…  </vt:lpstr>
      <vt:lpstr>Context and background</vt:lpstr>
      <vt:lpstr>How does this affect children that need extra support or extra challenge? </vt:lpstr>
      <vt:lpstr>Types of assessment  </vt:lpstr>
      <vt:lpstr> Old Curriculum Expectations for assessment </vt:lpstr>
      <vt:lpstr>New Curriculum Expectations for assessment KS1</vt:lpstr>
      <vt:lpstr>New Curriculum Expectations for assessment KS2</vt:lpstr>
      <vt:lpstr>Mastery level</vt:lpstr>
      <vt:lpstr>National expectations</vt:lpstr>
      <vt:lpstr>Performance Descriptors e.g.  KS1 Maths – Pupils working at national standard</vt:lpstr>
      <vt:lpstr>Performance Descriptors  e.g. Maths – Number and place value</vt:lpstr>
      <vt:lpstr>All schools have been allowed to create their own assessment systems based around these end of Key Stage expectations.  We wanted to ensure that we could moderate with other local schools to ensure consistency.  We have, therefore, adopted a system created by Hampshire.  </vt:lpstr>
      <vt:lpstr>English and Maths assessment</vt:lpstr>
      <vt:lpstr>PowerPoint Presentation</vt:lpstr>
      <vt:lpstr>PowerPoint Presentation</vt:lpstr>
      <vt:lpstr>Foundation subjects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after Levels’ Assessment Information Session for Parents</dc:title>
  <dc:creator>Mrs Groves</dc:creator>
  <cp:lastModifiedBy>Lisa Frankland</cp:lastModifiedBy>
  <cp:revision>18</cp:revision>
  <cp:lastPrinted>2015-10-04T11:47:43Z</cp:lastPrinted>
  <dcterms:created xsi:type="dcterms:W3CDTF">2015-09-11T13:41:12Z</dcterms:created>
  <dcterms:modified xsi:type="dcterms:W3CDTF">2015-10-09T13:17:35Z</dcterms:modified>
</cp:coreProperties>
</file>